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3" r:id="rId10"/>
    <p:sldId id="287" r:id="rId11"/>
    <p:sldId id="282" r:id="rId12"/>
    <p:sldId id="263" r:id="rId13"/>
    <p:sldId id="268" r:id="rId14"/>
    <p:sldId id="271" r:id="rId15"/>
    <p:sldId id="281" r:id="rId16"/>
    <p:sldId id="261" r:id="rId17"/>
    <p:sldId id="272" r:id="rId18"/>
    <p:sldId id="285" r:id="rId19"/>
    <p:sldId id="258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67" autoAdjust="0"/>
  </p:normalViewPr>
  <p:slideViewPr>
    <p:cSldViewPr>
      <p:cViewPr varScale="1">
        <p:scale>
          <a:sx n="83" d="100"/>
          <a:sy n="83" d="100"/>
        </p:scale>
        <p:origin x="-6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E223B-B9CB-46A0-9553-1A6EE44C3CE2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328E4-B2C8-45B1-B76C-018678615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ummytummyaarthi.com/2013/04/lemonade-basic-lemonade-recipe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tel:212-949-8775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lvl="0" indent="-228600">
              <a:buFont typeface="Arial" pitchFamily="34" charset="0"/>
              <a:buNone/>
            </a:pPr>
            <a:r>
              <a:rPr lang="en-US" baseline="0" dirty="0" err="1" smtClean="0"/>
              <a:t>Florals</a:t>
            </a:r>
            <a:r>
              <a:rPr lang="en-US" baseline="0" dirty="0" smtClean="0"/>
              <a:t> by </a:t>
            </a:r>
            <a:r>
              <a:rPr lang="en-US" baseline="0" dirty="0" err="1" smtClean="0"/>
              <a:t>Merriel</a:t>
            </a:r>
            <a:r>
              <a:rPr lang="en-US" baseline="0" dirty="0" smtClean="0"/>
              <a:t> Weston: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Bar centerpiece - $400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err="1" smtClean="0"/>
              <a:t>Hightops</a:t>
            </a:r>
            <a:r>
              <a:rPr lang="en-US" baseline="0" dirty="0" smtClean="0"/>
              <a:t> - $35/each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Centerpieces - $125 (mainly branches with some </a:t>
            </a:r>
            <a:r>
              <a:rPr lang="en-US" baseline="0" dirty="0" err="1" smtClean="0"/>
              <a:t>florals</a:t>
            </a:r>
            <a:r>
              <a:rPr lang="en-US" baseline="0" dirty="0" smtClean="0"/>
              <a:t>) – includes three candles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Delivery - $100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Pick-up - $100</a:t>
            </a:r>
          </a:p>
          <a:p>
            <a:pPr marL="685800" lvl="1" indent="-228600">
              <a:buFont typeface="Arial" pitchFamily="34" charset="0"/>
              <a:buNone/>
            </a:pPr>
            <a:endParaRPr lang="en-US" baseline="0" dirty="0" smtClean="0"/>
          </a:p>
          <a:p>
            <a:pPr marL="228600" lvl="0" indent="-228600">
              <a:buFont typeface="Arial" pitchFamily="34" charset="0"/>
              <a:buNone/>
            </a:pPr>
            <a:r>
              <a:rPr lang="en-US" baseline="0" dirty="0" smtClean="0"/>
              <a:t>Labor: </a:t>
            </a:r>
          </a:p>
          <a:p>
            <a:pPr marL="228600" lvl="0" indent="-228600">
              <a:buFont typeface="Arial" pitchFamily="34" charset="0"/>
              <a:buChar char="•"/>
            </a:pPr>
            <a:r>
              <a:rPr lang="en-US" baseline="0" dirty="0" smtClean="0"/>
              <a:t>20% admin and tax on all orders</a:t>
            </a:r>
          </a:p>
          <a:p>
            <a:pPr marL="228600" lvl="0" indent="-228600">
              <a:buFont typeface="Arial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$45/hr + $30/pp trip charge, 2 hour min, 1.5x before 8am, after 5pm.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crew members for two hours within normal business </a:t>
            </a:r>
            <a:r>
              <a:rPr lang="en-US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horus</a:t>
            </a:r>
            <a:r>
              <a:rPr lang="en-US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$240</a:t>
            </a:r>
            <a:endParaRPr lang="en-US" baseline="0" dirty="0" smtClean="0"/>
          </a:p>
          <a:p>
            <a:pPr marL="685800" lvl="1" indent="-228600">
              <a:buFont typeface="Arial" pitchFamily="34" charset="0"/>
              <a:buChar char="•"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Just Artifacts Shipping: starts at $5.00. Varies by order size.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28E4-B2C8-45B1-B76C-018678615E2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Napkins – </a:t>
            </a:r>
            <a:r>
              <a:rPr lang="en-US" baseline="0" dirty="0" err="1" smtClean="0"/>
              <a:t>PaperSource</a:t>
            </a:r>
            <a:r>
              <a:rPr lang="en-US" baseline="0" dirty="0" smtClean="0"/>
              <a:t> - http://www.papersource.com/item/Ticket-Mitzvah-Custom-Cocktail-Napkins/2710_030_002/201310669219408.html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Set of 50 for $38.50 + shipping and tax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Coasters – </a:t>
            </a:r>
            <a:r>
              <a:rPr lang="en-US" baseline="0" dirty="0" err="1" smtClean="0"/>
              <a:t>PaperSource</a:t>
            </a:r>
            <a:r>
              <a:rPr lang="en-US" baseline="0" dirty="0" smtClean="0"/>
              <a:t> - http://www.papersource.com/item/Ticket-Mitzvah-Custom-Coasters/2710_032_002/2013357222408.html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Set of 50 for $29 + shipping and tax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28E4-B2C8-45B1-B76C-018678615E2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baseline="0" dirty="0" smtClean="0"/>
              <a:t>$5/pp for up to 2 </a:t>
            </a:r>
            <a:r>
              <a:rPr lang="en-US" baseline="0" dirty="0" err="1" smtClean="0"/>
              <a:t>mocktails</a:t>
            </a:r>
            <a:endParaRPr lang="en-US" baseline="0" dirty="0" smtClean="0"/>
          </a:p>
          <a:p>
            <a:pPr>
              <a:buFont typeface="Arial" pitchFamily="34" charset="0"/>
              <a:buNone/>
            </a:pPr>
            <a:endParaRPr lang="en-US" baseline="0" dirty="0" smtClean="0"/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Left to Right: Cherry Bomb </a:t>
            </a:r>
            <a:r>
              <a:rPr lang="en-US" baseline="0" dirty="0" err="1" smtClean="0"/>
              <a:t>Mocktail</a:t>
            </a:r>
            <a:r>
              <a:rPr lang="en-US" baseline="0" dirty="0" smtClean="0"/>
              <a:t>, Blue Ocean Cocktail</a:t>
            </a:r>
          </a:p>
          <a:p>
            <a:pPr>
              <a:buFont typeface="Arial" pitchFamily="34" charset="0"/>
              <a:buNone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Cherry Bomb </a:t>
            </a:r>
            <a:r>
              <a:rPr lang="en-US" dirty="0" err="1" smtClean="0"/>
              <a:t>Mocktail</a:t>
            </a:r>
            <a:r>
              <a:rPr lang="en-US" dirty="0" smtClean="0"/>
              <a:t>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="1" dirty="0" smtClean="0"/>
              <a:t>Ingredients</a:t>
            </a:r>
            <a:r>
              <a:rPr lang="en-US" dirty="0" smtClean="0"/>
              <a:t> 1 liter lemon lime soda 4 ounces grenadine juice from 1 lime (approx 2 tbsp) 4 maraschino cherries get ingredients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="1" dirty="0" smtClean="0"/>
              <a:t>Instructions</a:t>
            </a:r>
            <a:r>
              <a:rPr lang="en-US" dirty="0" smtClean="0"/>
              <a:t> 1. Combine soda, grenadine &amp; lime juice in mixing glass &amp; stir 2. Pour over rocks or ice ball in low ball glass 3. garnish with cherries</a:t>
            </a:r>
          </a:p>
          <a:p>
            <a:pPr marL="685800" lvl="1" indent="-228600">
              <a:buFont typeface="+mj-lt"/>
              <a:buAutoNum type="arabicPeriod"/>
            </a:pPr>
            <a:endParaRPr lang="en-US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Blue</a:t>
            </a:r>
            <a:r>
              <a:rPr lang="en-US" baseline="0" dirty="0" smtClean="0"/>
              <a:t> Ocean</a:t>
            </a:r>
            <a:r>
              <a:rPr lang="en-US" dirty="0" smtClean="0"/>
              <a:t> </a:t>
            </a:r>
            <a:r>
              <a:rPr lang="en-US" dirty="0" err="1" smtClean="0"/>
              <a:t>Mocktail</a:t>
            </a:r>
            <a:r>
              <a:rPr lang="en-US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Ingredients: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Curacao Bleu Syrup - 1 to 2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tblspn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Icecubes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needed,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Simple Syrup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Club Soda Water - as needed,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Lime Wedge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Instructions: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 a serving glass, fill it half way with ice. 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in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curacao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syrup, simple syrup, soda water, and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lime wedge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Mix this whole thing up.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28E4-B2C8-45B1-B76C-018678615E2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Candy Buffet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Kit - http://candy.candywarehouse.com/search?p=KK&amp;srid=S12-USWSEAI02&amp;lbc=candywarehouse&amp;ts=custom&amp;pw=candy%20buffet%20kit&amp;uid=750703963&amp;isort=score&amp;view=grid&amp;w=Buffet%20Kit&amp;rk=3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Serves 25-50, cost is $250 - $300 depending on color (silver, blue, pink, yellow, orange, green, multi-colored)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Shipping: $70 for one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Buffet Kit Includes-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Containers and Supplies: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(2) Aqua Blue Polka Dot Candy Bags: 25-Piece Pack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(1) Navy Blue Plastic 4-Ounce Candy Scoop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(1) Caribbean Blue Plastic 4-Ounce Candy Scoop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(1) Super Clear Acrylic 6-Inch Candy Tongs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(2) Clear Bowl Flared Candy Container - Large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(1) Clear Bowl Flared Candy Container - Small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(1) Clear Plastic Trifle Candy Container - Large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(1) Clear Popcorn Style Candy Container - Large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(1) Clear Trifle Candy Container - Small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(1) Clear Cylindrical Candy Container - Large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(1) Clear Plastic Jumbo Candy Container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Candy: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(2) 80-Piece Boxes of Blueberry Old Fashioned Hard Candy Sticks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(2) 1-Pound Bags of Vanilla Tootsie Rolls Candy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(1) 100-Piece Bag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Hypno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Pops Petite Blue &amp; White Swirled Lollipops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(1) 5-Pound Box of Blue Rock Candy Strings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(1) 300-Piece Box of Royal Blue Chevron Stripe Wrapped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Buttermint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Creams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(1) 5-Pound Bag of Metallic Blue Foiled Hard Candy Buttons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(2) 50-Piece Bags of Blueberry Sassy Straws Candy Powder Filled Mini Straws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(1) 5-Pound Bag of Blue Raspberry Petite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Pufflettes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Gummy Bites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28E4-B2C8-45B1-B76C-018678615E2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Atlas Print Solutions - Gregg Morgan - gregg@atlasprintsolutions.com 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212-949-8775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Estimated costs for signage: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 Portholes - $10.33 each or $247.90 for all 24 portholes (static cling - $12.83 each (can be removed and sometimes re-used))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sided sidewalk showcase - $82/side or $164 for both sides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upper windows - $755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28E4-B2C8-45B1-B76C-018678615E2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lvl="0" indent="-228600">
              <a:buFont typeface="Arial" pitchFamily="34" charset="0"/>
              <a:buNone/>
            </a:pPr>
            <a:r>
              <a:rPr lang="en-US" baseline="0" dirty="0" err="1" smtClean="0"/>
              <a:t>Florals</a:t>
            </a:r>
            <a:r>
              <a:rPr lang="en-US" baseline="0" dirty="0" smtClean="0"/>
              <a:t> by </a:t>
            </a:r>
            <a:r>
              <a:rPr lang="en-US" baseline="0" dirty="0" err="1" smtClean="0"/>
              <a:t>Merriel</a:t>
            </a:r>
            <a:r>
              <a:rPr lang="en-US" baseline="0" dirty="0" smtClean="0"/>
              <a:t> Weston:</a:t>
            </a:r>
          </a:p>
          <a:p>
            <a:pPr marL="228600" lvl="0" indent="-228600">
              <a:buFont typeface="Arial" pitchFamily="34" charset="0"/>
              <a:buNone/>
            </a:pPr>
            <a:r>
              <a:rPr lang="en-US" baseline="0" dirty="0" smtClean="0"/>
              <a:t>Prices for pictured: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err="1" smtClean="0"/>
              <a:t>Hightops</a:t>
            </a:r>
            <a:r>
              <a:rPr lang="en-US" baseline="0" dirty="0" smtClean="0"/>
              <a:t> - $35/each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Centerpieces - $125 (mainly branches with some </a:t>
            </a:r>
            <a:r>
              <a:rPr lang="en-US" baseline="0" dirty="0" err="1" smtClean="0"/>
              <a:t>florals</a:t>
            </a:r>
            <a:r>
              <a:rPr lang="en-US" baseline="0" dirty="0" smtClean="0"/>
              <a:t>) (pictured on prior slide)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Delivery - $100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Pick-up - $100</a:t>
            </a:r>
          </a:p>
          <a:p>
            <a:pPr marL="228600" lvl="0" indent="-228600">
              <a:buFont typeface="Arial" pitchFamily="34" charset="0"/>
              <a:buNone/>
            </a:pPr>
            <a:endParaRPr lang="en-US" baseline="0" dirty="0" smtClean="0"/>
          </a:p>
          <a:p>
            <a:pPr marL="228600" lvl="0" indent="-228600">
              <a:buFont typeface="Arial" pitchFamily="34" charset="0"/>
              <a:buNone/>
            </a:pPr>
            <a:r>
              <a:rPr lang="en-US" baseline="0" dirty="0" smtClean="0"/>
              <a:t>General Pricing: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centerpiece on the bar - $200-400 (depending on type of flowers used and size); Branche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will reduce the price – e.g.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dogwood, cherry blossoms and magnolias in the spring / summer (Fall options: pussy willows, orange berries, pines and other berries)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Smaller centerpieces on the bar (2 ends) - $100-200 each (depending on type of flowers and size)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32” cocktail tables - $45-75 each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24” high top tables and end tables - $20-25 each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Delivery fee - $50-100 (depending on how much is being delivered)</a:t>
            </a:r>
          </a:p>
          <a:p>
            <a:pPr marL="228600" lvl="0" indent="-228600">
              <a:buFont typeface="Arial" pitchFamily="34" charset="0"/>
              <a:buNone/>
            </a:pPr>
            <a:endParaRPr lang="en-US" baseline="0" dirty="0" smtClean="0"/>
          </a:p>
          <a:p>
            <a:pPr marL="228600" lvl="0" indent="-228600">
              <a:buFont typeface="Arial" pitchFamily="34" charset="0"/>
              <a:buChar char="•"/>
            </a:pPr>
            <a:r>
              <a:rPr lang="en-US" baseline="0" dirty="0" smtClean="0"/>
              <a:t>20% admin and tax on all orders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28E4-B2C8-45B1-B76C-018678615E2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28E4-B2C8-45B1-B76C-018678615E2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28E4-B2C8-45B1-B76C-018678615E2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Ideas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Match</a:t>
            </a:r>
            <a:r>
              <a:rPr lang="en-US" baseline="0" dirty="0" smtClean="0"/>
              <a:t> colors with party theme, kid’s favorite colors, or traditional mitzvah colors (silver and blue)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Hang different sizes to add variety</a:t>
            </a:r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Sourcing: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Fishing Wire: $1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Paper </a:t>
            </a:r>
            <a:r>
              <a:rPr lang="en-US" baseline="0" dirty="0" err="1" smtClean="0"/>
              <a:t>pom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poms</a:t>
            </a:r>
            <a:r>
              <a:rPr lang="en-US" baseline="0" dirty="0" smtClean="0"/>
              <a:t> (come in most colors and sizes at 2-inch intervals) - http://www.justartifacts.net/tipompobyco.html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6” - $0.69 (smallest)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14” - $1.73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18” - $2.53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30” - $6.98 (largest – some colors)</a:t>
            </a:r>
          </a:p>
          <a:p>
            <a:pPr marL="228600" lvl="0" indent="-228600">
              <a:buFont typeface="Arial" pitchFamily="34" charset="0"/>
              <a:buChar char="•"/>
            </a:pPr>
            <a:r>
              <a:rPr lang="en-US" baseline="0" dirty="0" smtClean="0"/>
              <a:t>Paper lanterns (come in most colors and sizes at 2-inch intervals) - http://www.justartifacts.net/roblpala.html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6” - $0.83 (smallest is 3”)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14” - $1.38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18” - $2.00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24” - $3.18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36” – $128.50/10 pieces or $12.85 each (largest, in white and available in 10pc sets only)</a:t>
            </a:r>
          </a:p>
          <a:p>
            <a:pPr marL="685800" lvl="1" indent="-228600">
              <a:buFont typeface="Arial" pitchFamily="34" charset="0"/>
              <a:buChar char="•"/>
            </a:pPr>
            <a:endParaRPr lang="en-US" baseline="0" dirty="0" smtClean="0"/>
          </a:p>
          <a:p>
            <a:pPr marL="228600" lvl="0" indent="-228600">
              <a:buFont typeface="Arial" pitchFamily="34" charset="0"/>
              <a:buNone/>
            </a:pPr>
            <a:r>
              <a:rPr lang="en-US" baseline="0" dirty="0" smtClean="0"/>
              <a:t>Labor: </a:t>
            </a:r>
          </a:p>
          <a:p>
            <a:pPr marL="228600" lvl="0" indent="-228600">
              <a:buFont typeface="Arial" pitchFamily="34" charset="0"/>
              <a:buChar char="•"/>
            </a:pPr>
            <a:r>
              <a:rPr lang="en-US" baseline="0" dirty="0" smtClean="0"/>
              <a:t>20% admin and tax on all orders</a:t>
            </a:r>
          </a:p>
          <a:p>
            <a:pPr marL="228600" lvl="0" indent="-228600">
              <a:buFont typeface="Arial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$45/hr + $30/pp trip charge, 2 hour min, 1.5x before 8am, after 5pm.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crew members for two hours within normal business </a:t>
            </a:r>
            <a:r>
              <a:rPr lang="en-US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horus</a:t>
            </a:r>
            <a:r>
              <a:rPr lang="en-US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$240</a:t>
            </a:r>
            <a:endParaRPr lang="en-US" baseline="0" dirty="0" smtClean="0"/>
          </a:p>
          <a:p>
            <a:pPr marL="685800" lvl="1" indent="-228600">
              <a:buFont typeface="Arial" pitchFamily="34" charset="0"/>
              <a:buChar char="•"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Just Artifacts Shipping: starts at $5.00. Varies by order size.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28E4-B2C8-45B1-B76C-018678615E2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Ideas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Match</a:t>
            </a:r>
            <a:r>
              <a:rPr lang="en-US" baseline="0" dirty="0" smtClean="0"/>
              <a:t> colors with party theme, kid’s favorite colors, or traditional mitzvah colors (silver and blue)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Hang different sizes to add variety</a:t>
            </a:r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Sourcing: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Fishing Wire: $1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Paper Star Lanterns - red, white, gold, blue with patterns - http://www.justartifacts.net/stshpala.html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11” - $2.98 (smallest)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18” - $3.98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24” - $4.48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36” - $6.98 (largest – some colors)</a:t>
            </a:r>
          </a:p>
          <a:p>
            <a:pPr marL="228600" lvl="0" indent="-228600">
              <a:buFont typeface="Arial" pitchFamily="34" charset="0"/>
              <a:buNone/>
            </a:pPr>
            <a:r>
              <a:rPr lang="en-US" baseline="0" dirty="0" smtClean="0"/>
              <a:t>Labor: </a:t>
            </a:r>
          </a:p>
          <a:p>
            <a:pPr marL="228600" lvl="0" indent="-228600">
              <a:buFont typeface="Arial" pitchFamily="34" charset="0"/>
              <a:buChar char="•"/>
            </a:pPr>
            <a:r>
              <a:rPr lang="en-US" baseline="0" dirty="0" smtClean="0"/>
              <a:t>20% admin and tax on all orders</a:t>
            </a:r>
          </a:p>
          <a:p>
            <a:pPr marL="228600" lvl="0" indent="-228600">
              <a:buFont typeface="Arial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$45/hr + $30/pp trip charge, 2 hour min, 1.5x before 8am, after 5pm.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crew members for two hours within normal business </a:t>
            </a:r>
            <a:r>
              <a:rPr lang="en-US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horus</a:t>
            </a:r>
            <a:r>
              <a:rPr lang="en-US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$240</a:t>
            </a:r>
            <a:endParaRPr lang="en-US" baseline="0" dirty="0" smtClean="0"/>
          </a:p>
          <a:p>
            <a:pPr marL="685800" lvl="1" indent="-228600">
              <a:buFont typeface="Arial" pitchFamily="34" charset="0"/>
              <a:buChar char="•"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Just Artifacts Shipping: starts at $5.00. Varies by order size.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28E4-B2C8-45B1-B76C-018678615E2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Pictured from top clockwise: Foosball, pop-a-shot, air hockey table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Entertainment Company</a:t>
            </a:r>
          </a:p>
          <a:p>
            <a:r>
              <a:rPr lang="en-US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 Arcade Pop-a-Shot (4’x8’), Ping Pong (5’x9’), Pool (4’x8’ – footprint 8’x11’), Foosball (4’x5’), </a:t>
            </a:r>
            <a:r>
              <a:rPr lang="en-US" sz="11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Boccerball</a:t>
            </a:r>
            <a:r>
              <a:rPr lang="en-US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looks like a foosball table except there is a ball that’s moved around by steel marbles that get launched from each player’s side (4’x4’), Air Hockey (4’x8’)</a:t>
            </a:r>
          </a:p>
          <a:p>
            <a:endParaRPr lang="en-US" sz="11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Pricing (includes delivery, setup, breakdown) - up to five hours (will deliver and remove it right after the party) </a:t>
            </a:r>
          </a:p>
          <a:p>
            <a:r>
              <a:rPr lang="en-US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game - $750</a:t>
            </a:r>
          </a:p>
          <a:p>
            <a:r>
              <a:rPr lang="en-US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games - $900</a:t>
            </a:r>
          </a:p>
          <a:p>
            <a:r>
              <a:rPr lang="en-US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game - $1150 </a:t>
            </a:r>
          </a:p>
          <a:p>
            <a:endParaRPr lang="en-US" sz="11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Casinos -10 player (mainly 4’x8’ – full size)</a:t>
            </a:r>
          </a:p>
          <a:p>
            <a:r>
              <a:rPr lang="en-US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Seated and standing – standing blackjack, craps (5’x10’ up to 14 player), roulette, let it ride poker, blackjack</a:t>
            </a:r>
          </a:p>
          <a:p>
            <a:r>
              <a:rPr lang="en-US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Seated Only – Texas Hold ‘</a:t>
            </a:r>
            <a:r>
              <a:rPr lang="en-US" sz="11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(4’x8’)</a:t>
            </a:r>
          </a:p>
          <a:p>
            <a:endParaRPr lang="en-US" sz="11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Anything except for craps (includes delivery, setup, breakdown, and dealers, cards, dice, prizes) - $450 per table for three tables. $1150 for two tables. Craps table is $650. $100 for printing fake money with the CEO on it. </a:t>
            </a:r>
            <a:endParaRPr lang="en-US" sz="1100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28E4-B2C8-45B1-B76C-018678615E2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buFont typeface="Arial" pitchFamily="34" charset="0"/>
              <a:buNone/>
            </a:pPr>
            <a:r>
              <a:rPr lang="en-US" baseline="0" dirty="0" err="1" smtClean="0"/>
              <a:t>Florals</a:t>
            </a:r>
            <a:r>
              <a:rPr lang="en-US" baseline="0" dirty="0" smtClean="0"/>
              <a:t> by </a:t>
            </a:r>
            <a:r>
              <a:rPr lang="en-US" baseline="0" dirty="0" err="1" smtClean="0"/>
              <a:t>Merriel</a:t>
            </a:r>
            <a:r>
              <a:rPr lang="en-US" baseline="0" dirty="0" smtClean="0"/>
              <a:t> Weston:</a:t>
            </a:r>
          </a:p>
          <a:p>
            <a:pPr marL="228600" lvl="0" indent="-228600">
              <a:buFont typeface="Arial" pitchFamily="34" charset="0"/>
              <a:buNone/>
            </a:pPr>
            <a:r>
              <a:rPr lang="en-US" baseline="0" dirty="0" smtClean="0"/>
              <a:t>Prices for pictured:</a:t>
            </a:r>
          </a:p>
          <a:p>
            <a:pPr marL="228600" lvl="0" indent="-228600">
              <a:buFont typeface="Arial" pitchFamily="34" charset="0"/>
              <a:buChar char="•"/>
            </a:pPr>
            <a:r>
              <a:rPr lang="en-US" baseline="0" dirty="0" smtClean="0"/>
              <a:t>Centerpieces - $125 (mainly branches with some </a:t>
            </a:r>
            <a:r>
              <a:rPr lang="en-US" baseline="0" dirty="0" err="1" smtClean="0"/>
              <a:t>florals</a:t>
            </a:r>
            <a:r>
              <a:rPr lang="en-US" baseline="0" dirty="0" smtClean="0"/>
              <a:t>) (large blue circle)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Delivery - $100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Pick-up - $100</a:t>
            </a:r>
          </a:p>
          <a:p>
            <a:pPr marL="228600" lvl="0" indent="-228600">
              <a:buFont typeface="Arial" pitchFamily="34" charset="0"/>
              <a:buNone/>
            </a:pPr>
            <a:endParaRPr lang="en-US" baseline="0" dirty="0" smtClean="0"/>
          </a:p>
          <a:p>
            <a:pPr marL="228600" lvl="0" indent="-228600">
              <a:buFont typeface="Arial" pitchFamily="34" charset="0"/>
              <a:buNone/>
            </a:pPr>
            <a:r>
              <a:rPr lang="en-US" baseline="0" dirty="0" smtClean="0"/>
              <a:t>General Pricing – may vary based on season and desired vases: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centerpiece on the bar - $200-400 (depending on type of flowers used and size); Branche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will reduce the price – e.g.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dogwood, cherry blossoms and magnolias in the spring / summer (Fall options: pussy willows, orange berries, pines and other berries)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Smaller centerpieces on the bar (2 ends) - $100-200 each (depending on type of flowers and size)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32” cocktail tables - $45-75 each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24” high top tables and end tables - $20-25 each</a:t>
            </a:r>
          </a:p>
          <a:p>
            <a:pPr lv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Delivery fee - $50-100 (depending on how much is being delivered)</a:t>
            </a:r>
          </a:p>
          <a:p>
            <a:pPr marL="228600" lvl="0" indent="-228600">
              <a:buFont typeface="Arial" pitchFamily="34" charset="0"/>
              <a:buNone/>
            </a:pPr>
            <a:endParaRPr lang="en-US" baseline="0" dirty="0" smtClean="0"/>
          </a:p>
          <a:p>
            <a:pPr marL="228600" lvl="0" indent="-228600">
              <a:buFont typeface="Arial" pitchFamily="34" charset="0"/>
              <a:buChar char="•"/>
            </a:pPr>
            <a:r>
              <a:rPr lang="en-US" baseline="0" dirty="0" smtClean="0"/>
              <a:t>20% admin and tax on all orders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28E4-B2C8-45B1-B76C-018678615E2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Customizable pillow from Zazzle</a:t>
            </a:r>
            <a:r>
              <a:rPr lang="en-US" baseline="0" dirty="0" smtClean="0"/>
              <a:t>.com – 2 week processing and shipping time - http://www.zazzle.com/custom/square+pillows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16” x 16” - $29.95 per customizable polyester pillow (recommended)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20” x 20” - $44.95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I &lt;3 Bar Mitzvahs - $35.55 or $53.35 for 20” x 20”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Two pillows per ottoman – 16” x 16” pillows for all ottomans: $300</a:t>
            </a:r>
          </a:p>
          <a:p>
            <a:pPr>
              <a:buFont typeface="Arial" pitchFamily="34" charset="0"/>
              <a:buNone/>
            </a:pPr>
            <a:endParaRPr lang="en-US" baseline="0" dirty="0" smtClean="0"/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Shipping - $6.95, likely varies by quantity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28E4-B2C8-45B1-B76C-018678615E2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95C-512C-46ED-8212-4DA317BE7EF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E2D6-B08B-4C9B-A1CA-3C4D1B6E6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95C-512C-46ED-8212-4DA317BE7EF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E2D6-B08B-4C9B-A1CA-3C4D1B6E6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95C-512C-46ED-8212-4DA317BE7EF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E2D6-B08B-4C9B-A1CA-3C4D1B6E6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95C-512C-46ED-8212-4DA317BE7EF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E2D6-B08B-4C9B-A1CA-3C4D1B6E6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95C-512C-46ED-8212-4DA317BE7EF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E2D6-B08B-4C9B-A1CA-3C4D1B6E6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95C-512C-46ED-8212-4DA317BE7EF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E2D6-B08B-4C9B-A1CA-3C4D1B6E6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95C-512C-46ED-8212-4DA317BE7EF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E2D6-B08B-4C9B-A1CA-3C4D1B6E6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95C-512C-46ED-8212-4DA317BE7EF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E2D6-B08B-4C9B-A1CA-3C4D1B6E6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95C-512C-46ED-8212-4DA317BE7EF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E2D6-B08B-4C9B-A1CA-3C4D1B6E6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95C-512C-46ED-8212-4DA317BE7EF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E2D6-B08B-4C9B-A1CA-3C4D1B6E6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595C-512C-46ED-8212-4DA317BE7EF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E2D6-B08B-4C9B-A1CA-3C4D1B6E6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B595C-512C-46ED-8212-4DA317BE7EF9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FE2D6-B08B-4C9B-A1CA-3C4D1B6E6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Mitzvah Décor Inspiration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HELEN MILLS Event Space &amp; Theater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720840" cy="9139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Floor </a:t>
            </a:r>
            <a:r>
              <a:rPr lang="en-US" dirty="0" smtClean="0"/>
              <a:t>Plan #2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000" dirty="0" smtClean="0"/>
              <a:t>Mitzvah with seating area, dinner buffets, photo booth, lounge and dancing areas</a:t>
            </a:r>
            <a:endParaRPr lang="en-US" dirty="0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Sample Décor &amp; Entertainment Pieces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HELEN MILLS Event Space &amp; Theater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issue Paper Pom Pom 18inch Sil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2686050" cy="2762251"/>
          </a:xfrm>
          <a:prstGeom prst="rect">
            <a:avLst/>
          </a:prstGeom>
          <a:noFill/>
        </p:spPr>
      </p:pic>
      <p:pic>
        <p:nvPicPr>
          <p:cNvPr id="3078" name="Picture 6" descr="Tissue Paper Pom Pom 18inch Royal 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267200"/>
            <a:ext cx="1952625" cy="2044265"/>
          </a:xfrm>
          <a:prstGeom prst="rect">
            <a:avLst/>
          </a:prstGeom>
          <a:noFill/>
        </p:spPr>
      </p:pic>
      <p:pic>
        <p:nvPicPr>
          <p:cNvPr id="3080" name="Picture 8" descr="8&quot; Grass Green Paper Lanter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7690" y="1371600"/>
            <a:ext cx="2850930" cy="2667000"/>
          </a:xfrm>
          <a:prstGeom prst="rect">
            <a:avLst/>
          </a:prstGeom>
          <a:noFill/>
        </p:spPr>
      </p:pic>
      <p:pic>
        <p:nvPicPr>
          <p:cNvPr id="3084" name="Picture 12" descr="8&quot; Mulberry Purple Paper Lanter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343400"/>
            <a:ext cx="2257425" cy="2174929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Hanging Decor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7 Point Star Paper Lantern 24&quot; White with Silver Glitter Galax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153663"/>
            <a:ext cx="3786374" cy="3704337"/>
          </a:xfrm>
          <a:prstGeom prst="rect">
            <a:avLst/>
          </a:prstGeom>
          <a:noFill/>
        </p:spPr>
      </p:pic>
      <p:pic>
        <p:nvPicPr>
          <p:cNvPr id="29698" name="Picture 2" descr="Star Paper Lantern 36&quot; Silver 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81201"/>
            <a:ext cx="2919932" cy="2895600"/>
          </a:xfrm>
          <a:prstGeom prst="rect">
            <a:avLst/>
          </a:prstGeom>
          <a:noFill/>
        </p:spPr>
      </p:pic>
      <p:pic>
        <p:nvPicPr>
          <p:cNvPr id="29702" name="Picture 6" descr="Star Paper Lantern 24&quot; Blue 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28583">
            <a:off x="5914311" y="1508433"/>
            <a:ext cx="3066823" cy="3000376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Hanging Decor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Pop-A-Shot Basketball To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05000"/>
            <a:ext cx="2933700" cy="4472104"/>
          </a:xfrm>
          <a:prstGeom prst="rect">
            <a:avLst/>
          </a:prstGeom>
          <a:noFill/>
        </p:spPr>
      </p:pic>
      <p:pic>
        <p:nvPicPr>
          <p:cNvPr id="34822" name="Picture 6" descr="http://theentertainmentcompany.net/wp-content/uploads/2014/01/foosball-wooden-sty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524000"/>
            <a:ext cx="3505200" cy="26965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Mini-Arcade Games</a:t>
            </a:r>
            <a:endParaRPr lang="en-US" dirty="0"/>
          </a:p>
        </p:txBody>
      </p:sp>
      <p:pic>
        <p:nvPicPr>
          <p:cNvPr id="34818" name="Picture 2" descr="http://theentertainmentcompany.net/wp-content/uploads/2014/01/Air-Hockey.png"/>
          <p:cNvPicPr>
            <a:picLocks noChangeAspect="1" noChangeArrowheads="1"/>
          </p:cNvPicPr>
          <p:nvPr/>
        </p:nvPicPr>
        <p:blipFill>
          <a:blip r:embed="rId5" cstate="print"/>
          <a:srcRect t="22222" b="12346"/>
          <a:stretch>
            <a:fillRect/>
          </a:stretch>
        </p:blipFill>
        <p:spPr bwMode="auto">
          <a:xfrm>
            <a:off x="1219200" y="4419600"/>
            <a:ext cx="4299827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Floral Centerpieces</a:t>
            </a:r>
            <a:endParaRPr lang="en-US" dirty="0"/>
          </a:p>
        </p:txBody>
      </p:sp>
      <p:pic>
        <p:nvPicPr>
          <p:cNvPr id="41988" name="Picture 4" descr="Y:\Common Files\CHIK ASSOCIATES\MARKETING\Photos\Sophias Bat Mitzvah\Second Edit Compressed Photos\IMG_3285.JPG"/>
          <p:cNvPicPr>
            <a:picLocks noChangeAspect="1" noChangeArrowheads="1"/>
          </p:cNvPicPr>
          <p:nvPr/>
        </p:nvPicPr>
        <p:blipFill>
          <a:blip r:embed="rId3" cstate="print"/>
          <a:srcRect l="15625" t="-403" r="20703" b="4872"/>
          <a:stretch>
            <a:fillRect/>
          </a:stretch>
        </p:blipFill>
        <p:spPr bwMode="auto">
          <a:xfrm>
            <a:off x="3505200" y="1295400"/>
            <a:ext cx="5105400" cy="5105400"/>
          </a:xfrm>
          <a:prstGeom prst="ellipse">
            <a:avLst/>
          </a:prstGeom>
          <a:noFill/>
        </p:spPr>
      </p:pic>
      <p:pic>
        <p:nvPicPr>
          <p:cNvPr id="41990" name="Picture 6" descr="http://static1.squarespace.com/static/5424db81e4b0d9410165ff00/54cbca47e4b0b572d95d4496/54cc0dcae4b08e54105e372b/1423019586699/IMG_4867.JPG"/>
          <p:cNvPicPr>
            <a:picLocks noChangeAspect="1" noChangeArrowheads="1"/>
          </p:cNvPicPr>
          <p:nvPr/>
        </p:nvPicPr>
        <p:blipFill>
          <a:blip r:embed="rId4" cstate="print"/>
          <a:srcRect l="27500" t="37500" r="31667" b="3750"/>
          <a:stretch>
            <a:fillRect/>
          </a:stretch>
        </p:blipFill>
        <p:spPr bwMode="auto">
          <a:xfrm>
            <a:off x="609600" y="2971800"/>
            <a:ext cx="3733800" cy="35814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I Love Bar Mitzvahs Pillow"/>
          <p:cNvPicPr>
            <a:picLocks noChangeAspect="1" noChangeArrowheads="1"/>
          </p:cNvPicPr>
          <p:nvPr/>
        </p:nvPicPr>
        <p:blipFill>
          <a:blip r:embed="rId3" cstate="print"/>
          <a:srcRect l="6522" t="8696" b="6522"/>
          <a:stretch>
            <a:fillRect/>
          </a:stretch>
        </p:blipFill>
        <p:spPr bwMode="auto">
          <a:xfrm rot="301726">
            <a:off x="3845030" y="4067255"/>
            <a:ext cx="2940538" cy="2667000"/>
          </a:xfrm>
          <a:prstGeom prst="rect">
            <a:avLst/>
          </a:prstGeom>
          <a:noFill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6311">
            <a:off x="5804132" y="1314184"/>
            <a:ext cx="2822501" cy="273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 descr="Dark Blue Paisley Pattern Bar Mitzvah Pillows"/>
          <p:cNvPicPr>
            <a:picLocks noChangeAspect="1" noChangeArrowheads="1"/>
          </p:cNvPicPr>
          <p:nvPr/>
        </p:nvPicPr>
        <p:blipFill>
          <a:blip r:embed="rId5" cstate="print"/>
          <a:srcRect r="3633" b="5648"/>
          <a:stretch>
            <a:fillRect/>
          </a:stretch>
        </p:blipFill>
        <p:spPr bwMode="auto">
          <a:xfrm rot="20821122">
            <a:off x="188635" y="1798009"/>
            <a:ext cx="3508929" cy="343558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Lounge Décor - Decorative Pillows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Napkins &amp; Coasters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 rot="2801234">
            <a:off x="1143000" y="2438400"/>
            <a:ext cx="3771900" cy="3629026"/>
            <a:chOff x="1143000" y="2438400"/>
            <a:chExt cx="3771900" cy="3629026"/>
          </a:xfrm>
        </p:grpSpPr>
        <p:pic>
          <p:nvPicPr>
            <p:cNvPr id="37890" name="Picture 2" descr="https://s-media-cache-ak0.pinimg.com/236x/54/38/c2/5438c2442c00645d6bebbca101d1766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3810000"/>
              <a:ext cx="2247900" cy="2257426"/>
            </a:xfrm>
            <a:prstGeom prst="rect">
              <a:avLst/>
            </a:prstGeom>
            <a:noFill/>
          </p:spPr>
        </p:pic>
        <p:pic>
          <p:nvPicPr>
            <p:cNvPr id="4" name="Picture 2" descr="https://s-media-cache-ak0.pinimg.com/236x/54/38/c2/5438c2442c00645d6bebbca101d1766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9498405">
              <a:off x="2667000" y="2438400"/>
              <a:ext cx="2247900" cy="2257426"/>
            </a:xfrm>
            <a:prstGeom prst="rect">
              <a:avLst/>
            </a:prstGeom>
            <a:noFill/>
          </p:spPr>
        </p:pic>
      </p:grpSp>
      <p:pic>
        <p:nvPicPr>
          <p:cNvPr id="37891" name="Picture 6" descr="https://encrypted-tbn1.gstatic.com/shopping?q=tbn:ANd9GcQIyuKMcOONyKx7HwRxndB_X2HJ7gsN874v0oEOKrSlvyFR0PBkfgbdzR37L2J1sVHTBywK3irx&amp;usqp=CA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819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Mocktails</a:t>
            </a:r>
            <a:endParaRPr lang="en-US" dirty="0"/>
          </a:p>
        </p:txBody>
      </p:sp>
      <p:pic>
        <p:nvPicPr>
          <p:cNvPr id="54274" name="Picture 2" descr="Cherry Bomb Mocktail ~ Only 3 Ingredients to a Easy, Fun Flirty Drink Loaded with Bubbles and Cherry!: "/>
          <p:cNvPicPr>
            <a:picLocks noChangeAspect="1" noChangeArrowheads="1"/>
          </p:cNvPicPr>
          <p:nvPr/>
        </p:nvPicPr>
        <p:blipFill>
          <a:blip r:embed="rId3" cstate="print"/>
          <a:srcRect l="10289" t="34666"/>
          <a:stretch>
            <a:fillRect/>
          </a:stretch>
        </p:blipFill>
        <p:spPr bwMode="auto">
          <a:xfrm>
            <a:off x="914400" y="1981200"/>
            <a:ext cx="3352800" cy="3533058"/>
          </a:xfrm>
          <a:prstGeom prst="ellipse">
            <a:avLst/>
          </a:prstGeom>
          <a:noFill/>
        </p:spPr>
      </p:pic>
      <p:pic>
        <p:nvPicPr>
          <p:cNvPr id="54280" name="Picture 8" descr="http://www.barnonedrinks.com/drinks/images/143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905000"/>
            <a:ext cx="3066535" cy="3630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Candy Bars</a:t>
            </a:r>
            <a:endParaRPr lang="en-US" dirty="0"/>
          </a:p>
        </p:txBody>
      </p:sp>
      <p:pic>
        <p:nvPicPr>
          <p:cNvPr id="11278" name="Picture 14" descr="Rainbow Candy Buffet Kit: 25 to 50 Guests"/>
          <p:cNvPicPr>
            <a:picLocks noChangeAspect="1" noChangeArrowheads="1"/>
          </p:cNvPicPr>
          <p:nvPr/>
        </p:nvPicPr>
        <p:blipFill>
          <a:blip r:embed="rId3" cstate="print"/>
          <a:srcRect r="13103" b="10632"/>
          <a:stretch>
            <a:fillRect/>
          </a:stretch>
        </p:blipFill>
        <p:spPr bwMode="auto">
          <a:xfrm>
            <a:off x="4343400" y="1920875"/>
            <a:ext cx="4800600" cy="4937125"/>
          </a:xfrm>
          <a:prstGeom prst="rect">
            <a:avLst/>
          </a:prstGeom>
          <a:noFill/>
        </p:spPr>
      </p:pic>
      <p:pic>
        <p:nvPicPr>
          <p:cNvPr id="11280" name="Picture 16" descr="Blue Candy Buffet Kit: 25 to 50 Guests"/>
          <p:cNvPicPr>
            <a:picLocks noChangeAspect="1" noChangeArrowheads="1"/>
          </p:cNvPicPr>
          <p:nvPr/>
        </p:nvPicPr>
        <p:blipFill>
          <a:blip r:embed="rId4" cstate="print"/>
          <a:srcRect r="24828" b="9655"/>
          <a:stretch>
            <a:fillRect/>
          </a:stretch>
        </p:blipFill>
        <p:spPr bwMode="auto">
          <a:xfrm flipH="1">
            <a:off x="0" y="1866900"/>
            <a:ext cx="4152900" cy="499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Common Files\CHIK ASSOCIATES\MARKETING\Photos\Website Photos\All Photos\Capture4.JPG"/>
          <p:cNvPicPr>
            <a:picLocks noChangeAspect="1" noChangeArrowheads="1"/>
          </p:cNvPicPr>
          <p:nvPr/>
        </p:nvPicPr>
        <p:blipFill>
          <a:blip r:embed="rId2" cstate="print"/>
          <a:srcRect t="12173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20840" cy="913972"/>
          </a:xfrm>
        </p:spPr>
        <p:txBody>
          <a:bodyPr>
            <a:normAutofit/>
          </a:bodyPr>
          <a:lstStyle/>
          <a:p>
            <a:r>
              <a:rPr lang="en-US" dirty="0" smtClean="0"/>
              <a:t>Bold Signage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Exterior &amp; Interior Signage</a:t>
            </a:r>
            <a:endParaRPr lang="en-US" dirty="0"/>
          </a:p>
        </p:txBody>
      </p:sp>
      <p:pic>
        <p:nvPicPr>
          <p:cNvPr id="61442" name="Picture 2" descr="Personalized Street-Level Bat Mitzvah Exterior Signage"/>
          <p:cNvPicPr>
            <a:picLocks noChangeAspect="1" noChangeArrowheads="1"/>
          </p:cNvPicPr>
          <p:nvPr/>
        </p:nvPicPr>
        <p:blipFill>
          <a:blip r:embed="rId3" cstate="print"/>
          <a:srcRect t="8396" r="41600" b="2360"/>
          <a:stretch>
            <a:fillRect/>
          </a:stretch>
        </p:blipFill>
        <p:spPr bwMode="auto">
          <a:xfrm>
            <a:off x="76200" y="1676400"/>
            <a:ext cx="3887447" cy="3962400"/>
          </a:xfrm>
          <a:prstGeom prst="ellipse">
            <a:avLst/>
          </a:prstGeom>
          <a:noFill/>
        </p:spPr>
      </p:pic>
      <p:pic>
        <p:nvPicPr>
          <p:cNvPr id="61444" name="Picture 4" descr="Bar and Seating Area with Mitzvah Gobo"/>
          <p:cNvPicPr>
            <a:picLocks noChangeAspect="1" noChangeArrowheads="1"/>
          </p:cNvPicPr>
          <p:nvPr/>
        </p:nvPicPr>
        <p:blipFill>
          <a:blip r:embed="rId4" cstate="print"/>
          <a:srcRect l="40000" t="17991" r="32800" b="40030"/>
          <a:stretch>
            <a:fillRect/>
          </a:stretch>
        </p:blipFill>
        <p:spPr bwMode="auto">
          <a:xfrm>
            <a:off x="3886200" y="1295400"/>
            <a:ext cx="2590800" cy="2667000"/>
          </a:xfrm>
          <a:prstGeom prst="ellipse">
            <a:avLst/>
          </a:prstGeom>
          <a:noFill/>
        </p:spPr>
      </p:pic>
      <p:pic>
        <p:nvPicPr>
          <p:cNvPr id="61445" name="Picture 5" descr="Y:\Common Files\CHIK ASSOCIATES\MARKETING\Photos\Sophias Bat Mitzvah\First Edit Full Resolution Photos\IMG_3233.JPG"/>
          <p:cNvPicPr>
            <a:picLocks noChangeAspect="1" noChangeArrowheads="1"/>
          </p:cNvPicPr>
          <p:nvPr/>
        </p:nvPicPr>
        <p:blipFill>
          <a:blip r:embed="rId5" cstate="print"/>
          <a:srcRect l="24167" t="27500" r="36667" b="13750"/>
          <a:stretch>
            <a:fillRect/>
          </a:stretch>
        </p:blipFill>
        <p:spPr bwMode="auto">
          <a:xfrm>
            <a:off x="3657600" y="4038600"/>
            <a:ext cx="2743200" cy="2743200"/>
          </a:xfrm>
          <a:prstGeom prst="ellipse">
            <a:avLst/>
          </a:prstGeom>
          <a:noFill/>
        </p:spPr>
      </p:pic>
      <p:pic>
        <p:nvPicPr>
          <p:cNvPr id="61446" name="Picture 6" descr="Y:\Common Files\CHIK ASSOCIATES\MARKETING\Photos\Sophias Bat Mitzvah\First Edit Full Resolution Photos\IMG_3298.JPG"/>
          <p:cNvPicPr>
            <a:picLocks noChangeAspect="1" noChangeArrowheads="1"/>
          </p:cNvPicPr>
          <p:nvPr/>
        </p:nvPicPr>
        <p:blipFill>
          <a:blip r:embed="rId6" cstate="print"/>
          <a:srcRect l="30443" t="23148" r="35453" b="24537"/>
          <a:stretch>
            <a:fillRect/>
          </a:stretch>
        </p:blipFill>
        <p:spPr bwMode="auto">
          <a:xfrm>
            <a:off x="6248400" y="2514600"/>
            <a:ext cx="2743200" cy="280526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</a:t>
            </a:r>
            <a:r>
              <a:rPr lang="en-US" smtClean="0"/>
              <a:t>, lively linens</a:t>
            </a:r>
            <a:endParaRPr lang="en-US" dirty="0"/>
          </a:p>
        </p:txBody>
      </p:sp>
      <p:pic>
        <p:nvPicPr>
          <p:cNvPr id="4" name="Picture 2" descr="Y:\Common Files\CHIK ASSOCIATES\MARKETING\Photos\Website Photos\All Photos\Bloom-81.jpg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 t="6250" b="6250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20840" cy="9139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Tall Centerpieces, colored linens &amp; themed gobo</a:t>
            </a:r>
            <a:endParaRPr lang="en-US" dirty="0"/>
          </a:p>
        </p:txBody>
      </p:sp>
      <p:pic>
        <p:nvPicPr>
          <p:cNvPr id="27652" name="Picture 4" descr="Bar and Seating Area with Mitzvah Gobo"/>
          <p:cNvPicPr>
            <a:picLocks noChangeAspect="1" noChangeArrowheads="1"/>
          </p:cNvPicPr>
          <p:nvPr/>
        </p:nvPicPr>
        <p:blipFill>
          <a:blip r:embed="rId3" cstate="print"/>
          <a:srcRect t="13793"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20840" cy="913972"/>
          </a:xfrm>
        </p:spPr>
        <p:txBody>
          <a:bodyPr>
            <a:normAutofit/>
          </a:bodyPr>
          <a:lstStyle/>
          <a:p>
            <a:r>
              <a:rPr lang="en-US" dirty="0" smtClean="0"/>
              <a:t>Table centerpieces</a:t>
            </a:r>
            <a:endParaRPr lang="en-US" dirty="0"/>
          </a:p>
        </p:txBody>
      </p:sp>
      <p:pic>
        <p:nvPicPr>
          <p:cNvPr id="5" name="Picture 4" descr="IMG_3227.JPG"/>
          <p:cNvPicPr>
            <a:picLocks noChangeAspect="1"/>
          </p:cNvPicPr>
          <p:nvPr/>
        </p:nvPicPr>
        <p:blipFill>
          <a:blip r:embed="rId3" cstate="print"/>
          <a:srcRect t="13729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Y:\Common Files\CHIK ASSOCIATES\MARKETING\Photos\Website Photos\All Photos\photo.JPG"/>
          <p:cNvPicPr>
            <a:picLocks noChangeAspect="1" noChangeArrowheads="1"/>
          </p:cNvPicPr>
          <p:nvPr/>
        </p:nvPicPr>
        <p:blipFill>
          <a:blip r:embed="rId2" cstate="print"/>
          <a:srcRect t="1111" b="22222"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20840" cy="9139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Hanging décor &amp; cool-colored lighting / wall wash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20840" cy="913972"/>
          </a:xfrm>
        </p:spPr>
        <p:txBody>
          <a:bodyPr>
            <a:normAutofit/>
          </a:bodyPr>
          <a:lstStyle/>
          <a:p>
            <a:r>
              <a:rPr lang="en-US" dirty="0" smtClean="0"/>
              <a:t>Hanging décor – soccer balls</a:t>
            </a:r>
            <a:endParaRPr lang="en-US" dirty="0"/>
          </a:p>
        </p:txBody>
      </p:sp>
      <p:pic>
        <p:nvPicPr>
          <p:cNvPr id="7" name="Picture 2" descr="Hanging Decor in Kid's Lounge Area"/>
          <p:cNvPicPr>
            <a:picLocks noChangeAspect="1" noChangeArrowheads="1"/>
          </p:cNvPicPr>
          <p:nvPr/>
        </p:nvPicPr>
        <p:blipFill>
          <a:blip r:embed="rId2" cstate="print"/>
          <a:srcRect t="1299" b="12494"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720840" cy="9139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Fun, Interactive Centerpieces</a:t>
            </a:r>
            <a:endParaRPr lang="en-US" dirty="0"/>
          </a:p>
        </p:txBody>
      </p:sp>
      <p:pic>
        <p:nvPicPr>
          <p:cNvPr id="4" name="Picture 2" descr="Y:\Common Files\CHIK ASSOCIATES\MARKETING\Photos\Website Photos\All Photos\IMG_3540.JPG"/>
          <p:cNvPicPr>
            <a:picLocks noChangeAspect="1" noChangeArrowheads="1"/>
          </p:cNvPicPr>
          <p:nvPr/>
        </p:nvPicPr>
        <p:blipFill>
          <a:blip r:embed="rId2" cstate="print"/>
          <a:srcRect t="7491"/>
          <a:stretch>
            <a:fillRect/>
          </a:stretch>
        </p:blipFill>
        <p:spPr bwMode="auto">
          <a:xfrm>
            <a:off x="0" y="1600200"/>
            <a:ext cx="9144000" cy="5646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720840" cy="9139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Floor </a:t>
            </a:r>
            <a:r>
              <a:rPr lang="en-US" dirty="0" smtClean="0"/>
              <a:t>Plan #1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000" dirty="0" smtClean="0"/>
              <a:t>Mitzvah with seating area, dinner buffets, photo booth, lounge and dancing areas</a:t>
            </a:r>
            <a:endParaRPr lang="en-US" dirty="0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21225</TotalTime>
  <Words>1361</Words>
  <Application>Microsoft Office PowerPoint</Application>
  <PresentationFormat>On-screen Show (4:3)</PresentationFormat>
  <Paragraphs>173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Mitzvah Décor Inspiration</vt:lpstr>
      <vt:lpstr>Bold Signage</vt:lpstr>
      <vt:lpstr>Fun, lively linens</vt:lpstr>
      <vt:lpstr>Tall Centerpieces, colored linens &amp; themed gobo</vt:lpstr>
      <vt:lpstr>Table centerpieces</vt:lpstr>
      <vt:lpstr>Hanging décor &amp; cool-colored lighting / wall wash</vt:lpstr>
      <vt:lpstr>Hanging décor – soccer balls</vt:lpstr>
      <vt:lpstr>Fun, Interactive Centerpieces</vt:lpstr>
      <vt:lpstr>Example Floor Plan #1 Mitzvah with seating area, dinner buffets, photo booth, lounge and dancing areas</vt:lpstr>
      <vt:lpstr>Example Floor Plan #2 Mitzvah with seating area, dinner buffets, photo booth, lounge and dancing areas</vt:lpstr>
      <vt:lpstr>Sample Décor &amp; Entertainment Pieces</vt:lpstr>
      <vt:lpstr>Slide 12</vt:lpstr>
      <vt:lpstr>Slide 13</vt:lpstr>
      <vt:lpstr>Mini-Arcade Games</vt:lpstr>
      <vt:lpstr>Floral Centerpieces</vt:lpstr>
      <vt:lpstr>Lounge Décor - Decorative Pillows</vt:lpstr>
      <vt:lpstr>Custom Napkins &amp; Coasters</vt:lpstr>
      <vt:lpstr>Mocktails</vt:lpstr>
      <vt:lpstr>Candy Bars</vt:lpstr>
      <vt:lpstr>Exterior &amp; Interior Signage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Isabelle Tannenbaum</dc:creator>
  <cp:lastModifiedBy>Isabelle Tannenbaum</cp:lastModifiedBy>
  <cp:revision>1251</cp:revision>
  <dcterms:created xsi:type="dcterms:W3CDTF">2015-10-09T16:42:57Z</dcterms:created>
  <dcterms:modified xsi:type="dcterms:W3CDTF">2015-11-02T16:00:34Z</dcterms:modified>
</cp:coreProperties>
</file>